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7"/>
  </p:notesMasterIdLst>
  <p:sldIdLst>
    <p:sldId id="258" r:id="rId2"/>
    <p:sldId id="342" r:id="rId3"/>
    <p:sldId id="345" r:id="rId4"/>
    <p:sldId id="327" r:id="rId5"/>
    <p:sldId id="306" r:id="rId6"/>
    <p:sldId id="363" r:id="rId7"/>
    <p:sldId id="371" r:id="rId8"/>
    <p:sldId id="370" r:id="rId9"/>
    <p:sldId id="397" r:id="rId10"/>
    <p:sldId id="404" r:id="rId11"/>
    <p:sldId id="377" r:id="rId12"/>
    <p:sldId id="399" r:id="rId13"/>
    <p:sldId id="411" r:id="rId14"/>
    <p:sldId id="412" r:id="rId15"/>
    <p:sldId id="400" r:id="rId16"/>
    <p:sldId id="381" r:id="rId17"/>
    <p:sldId id="421" r:id="rId18"/>
    <p:sldId id="415" r:id="rId19"/>
    <p:sldId id="414" r:id="rId20"/>
    <p:sldId id="383" r:id="rId21"/>
    <p:sldId id="384" r:id="rId22"/>
    <p:sldId id="406" r:id="rId23"/>
    <p:sldId id="347" r:id="rId24"/>
    <p:sldId id="385" r:id="rId25"/>
    <p:sldId id="420" r:id="rId26"/>
    <p:sldId id="416" r:id="rId27"/>
    <p:sldId id="417" r:id="rId28"/>
    <p:sldId id="387" r:id="rId29"/>
    <p:sldId id="349" r:id="rId30"/>
    <p:sldId id="403" r:id="rId31"/>
    <p:sldId id="283" r:id="rId32"/>
    <p:sldId id="284" r:id="rId33"/>
    <p:sldId id="266" r:id="rId34"/>
    <p:sldId id="293" r:id="rId35"/>
    <p:sldId id="390" r:id="rId36"/>
    <p:sldId id="356" r:id="rId37"/>
    <p:sldId id="391" r:id="rId38"/>
    <p:sldId id="395" r:id="rId39"/>
    <p:sldId id="339" r:id="rId40"/>
    <p:sldId id="341" r:id="rId41"/>
    <p:sldId id="396" r:id="rId42"/>
    <p:sldId id="344" r:id="rId43"/>
    <p:sldId id="394" r:id="rId44"/>
    <p:sldId id="392" r:id="rId45"/>
    <p:sldId id="393" r:id="rId46"/>
    <p:sldId id="405" r:id="rId47"/>
    <p:sldId id="407" r:id="rId48"/>
    <p:sldId id="408" r:id="rId49"/>
    <p:sldId id="409" r:id="rId50"/>
    <p:sldId id="413" r:id="rId51"/>
    <p:sldId id="351" r:id="rId52"/>
    <p:sldId id="382" r:id="rId53"/>
    <p:sldId id="299" r:id="rId54"/>
    <p:sldId id="290" r:id="rId55"/>
    <p:sldId id="291" r:id="rId56"/>
    <p:sldId id="340" r:id="rId57"/>
    <p:sldId id="331" r:id="rId58"/>
    <p:sldId id="336" r:id="rId59"/>
    <p:sldId id="343" r:id="rId60"/>
    <p:sldId id="374" r:id="rId61"/>
    <p:sldId id="375" r:id="rId62"/>
    <p:sldId id="376" r:id="rId63"/>
    <p:sldId id="378" r:id="rId64"/>
    <p:sldId id="398" r:id="rId65"/>
    <p:sldId id="364" r:id="rId66"/>
    <p:sldId id="389" r:id="rId67"/>
    <p:sldId id="328" r:id="rId68"/>
    <p:sldId id="260" r:id="rId69"/>
    <p:sldId id="419" r:id="rId70"/>
    <p:sldId id="262" r:id="rId71"/>
    <p:sldId id="264" r:id="rId72"/>
    <p:sldId id="350" r:id="rId73"/>
    <p:sldId id="330" r:id="rId74"/>
    <p:sldId id="337" r:id="rId75"/>
    <p:sldId id="338" r:id="rId76"/>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7"/>
    <p:restoredTop sz="91492"/>
  </p:normalViewPr>
  <p:slideViewPr>
    <p:cSldViewPr snapToGrid="0">
      <p:cViewPr varScale="1">
        <p:scale>
          <a:sx n="114" d="100"/>
          <a:sy n="114" d="100"/>
        </p:scale>
        <p:origin x="936" y="168"/>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25.09.24</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3</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8</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51</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58</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75</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user-web.icecube.wisc.edu/~pgutjahr/PromptMuons/docs/Selection.html"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33.png"/><Relationship Id="rId4" Type="http://schemas.openxmlformats.org/officeDocument/2006/relationships/image" Target="../media/image190.png"/><Relationship Id="rId9"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70.png"/></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118.emf"/></Relationships>
</file>

<file path=ppt/slides/_rels/slide7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20.jp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Measuring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prompt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component</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of</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flux</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September 25, 2024</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5661608" y="6026993"/>
            <a:ext cx="3052887" cy="830997"/>
          </a:xfrm>
          <a:prstGeom prst="rect">
            <a:avLst/>
          </a:prstGeom>
          <a:noFill/>
        </p:spPr>
        <p:txBody>
          <a:bodyPr wrap="none" rtlCol="0">
            <a:spAutoFit/>
          </a:bodyPr>
          <a:lstStyle/>
          <a:p>
            <a:r>
              <a:rPr lang="en-DE" sz="1600" dirty="0">
                <a:solidFill>
                  <a:schemeClr val="tx1">
                    <a:lumMod val="85000"/>
                  </a:schemeClr>
                </a:solidFill>
              </a:rPr>
              <a:t>WG reviewer: Dennis Soldin</a:t>
            </a:r>
          </a:p>
          <a:p>
            <a:r>
              <a:rPr lang="en-DE" sz="1600" dirty="0">
                <a:solidFill>
                  <a:schemeClr val="tx1">
                    <a:lumMod val="85000"/>
                  </a:schemeClr>
                </a:solidFill>
              </a:rPr>
              <a:t>Technical reviewer: Karolin Hymon</a:t>
            </a:r>
          </a:p>
          <a:p>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a:t>
            </a:r>
            <a:r>
              <a:rPr lang="en-GB" sz="1600" dirty="0">
                <a:solidFill>
                  <a:schemeClr val="tx1">
                    <a:lumMod val="85000"/>
                  </a:schemeClr>
                </a:solidFill>
                <a:hlinkClick r:id="rId8">
                  <a:extLst>
                    <a:ext uri="{A12FA001-AC4F-418D-AE19-62706E023703}">
                      <ahyp:hlinkClr xmlns:ahyp="http://schemas.microsoft.com/office/drawing/2018/hyperlinkcolor" val="tx"/>
                    </a:ext>
                  </a:extLst>
                </a:hlinkClick>
              </a:rPr>
              <a:t>_wiki</a:t>
            </a:r>
            <a:endParaRPr lang="en-DE" sz="1600" dirty="0">
              <a:solidFill>
                <a:schemeClr val="tx1">
                  <a:lumMod val="85000"/>
                </a:schemeClr>
              </a:solidFill>
            </a:endParaRPr>
          </a:p>
        </p:txBody>
      </p:sp>
      <p:sp>
        <p:nvSpPr>
          <p:cNvPr id="9" name="TextBox 8">
            <a:extLst>
              <a:ext uri="{FF2B5EF4-FFF2-40B4-BE49-F238E27FC236}">
                <a16:creationId xmlns:a16="http://schemas.microsoft.com/office/drawing/2014/main" id="{36125322-E516-6BE9-3332-39C4E3C76BF5}"/>
              </a:ext>
            </a:extLst>
          </p:cNvPr>
          <p:cNvSpPr txBox="1"/>
          <p:nvPr/>
        </p:nvSpPr>
        <p:spPr>
          <a:xfrm>
            <a:off x="6250821" y="5367933"/>
            <a:ext cx="5941178" cy="430887"/>
          </a:xfrm>
          <a:prstGeom prst="rect">
            <a:avLst/>
          </a:prstGeom>
          <a:noFill/>
        </p:spPr>
        <p:txBody>
          <a:bodyPr wrap="none" rtlCol="0">
            <a:spAutoFit/>
          </a:bodyPr>
          <a:lstStyle/>
          <a:p>
            <a:r>
              <a:rPr lang="en-DE" sz="2200" dirty="0">
                <a:solidFill>
                  <a:schemeClr val="tx1">
                    <a:lumMod val="85000"/>
                  </a:schemeClr>
                </a:solidFill>
              </a:rPr>
              <a:t>IceCube</a:t>
            </a:r>
            <a:r>
              <a:rPr lang="en-DE" sz="2200" dirty="0">
                <a:solidFill>
                  <a:schemeClr val="tx2">
                    <a:lumMod val="90000"/>
                  </a:schemeClr>
                </a:solidFill>
              </a:rPr>
              <a:t> Collaboration Meeting Fall 2024, Madison</a:t>
            </a: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10</a:t>
            </a:fld>
            <a:endParaRPr lang="en-US"/>
          </a:p>
        </p:txBody>
      </p:sp>
    </p:spTree>
    <p:extLst>
      <p:ext uri="{BB962C8B-B14F-4D97-AF65-F5344CB8AC3E}">
        <p14:creationId xmlns:p14="http://schemas.microsoft.com/office/powerpoint/2010/main" val="473681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11</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12</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15</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17</a:t>
            </a:fld>
            <a:endParaRPr lang="en-US"/>
          </a:p>
        </p:txBody>
      </p:sp>
    </p:spTree>
    <p:extLst>
      <p:ext uri="{BB962C8B-B14F-4D97-AF65-F5344CB8AC3E}">
        <p14:creationId xmlns:p14="http://schemas.microsoft.com/office/powerpoint/2010/main" val="4245779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20</a:t>
            </a:fld>
            <a:endParaRPr lang="en-US"/>
          </a:p>
        </p:txBody>
      </p:sp>
    </p:spTree>
    <p:extLst>
      <p:ext uri="{BB962C8B-B14F-4D97-AF65-F5344CB8AC3E}">
        <p14:creationId xmlns:p14="http://schemas.microsoft.com/office/powerpoint/2010/main" val="66258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21</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spTree>
    <p:extLst>
      <p:ext uri="{BB962C8B-B14F-4D97-AF65-F5344CB8AC3E}">
        <p14:creationId xmlns:p14="http://schemas.microsoft.com/office/powerpoint/2010/main" val="2596764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22</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23</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24</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25</a:t>
            </a:fld>
            <a:endParaRPr lang="en-US"/>
          </a:p>
        </p:txBody>
      </p:sp>
    </p:spTree>
    <p:extLst>
      <p:ext uri="{BB962C8B-B14F-4D97-AF65-F5344CB8AC3E}">
        <p14:creationId xmlns:p14="http://schemas.microsoft.com/office/powerpoint/2010/main" val="834456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27</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28</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29</a:t>
            </a:fld>
            <a:endParaRPr lang="en-US"/>
          </a:p>
        </p:txBody>
      </p:sp>
    </p:spTree>
    <p:extLst>
      <p:ext uri="{BB962C8B-B14F-4D97-AF65-F5344CB8AC3E}">
        <p14:creationId xmlns:p14="http://schemas.microsoft.com/office/powerpoint/2010/main" val="3607712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3</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7" grpId="0" animBg="1"/>
      <p:bldP spid="13" grpId="0" animBg="1"/>
      <p:bldP spid="14" grpId="0" animBg="1"/>
      <p:bldP spid="18"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30</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31</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32</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33</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34</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35</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36</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37</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38</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39</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40</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41</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42</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43</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44</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45</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46</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Tree>
    <p:extLst>
      <p:ext uri="{BB962C8B-B14F-4D97-AF65-F5344CB8AC3E}">
        <p14:creationId xmlns:p14="http://schemas.microsoft.com/office/powerpoint/2010/main" val="2635641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47</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48</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49</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Measure prompt component of the atmospheric muon flux</a:t>
            </a:r>
          </a:p>
          <a:p>
            <a:pPr marL="514350" indent="-514350">
              <a:buFont typeface="+mj-lt"/>
              <a:buAutoNum type="arabicParenR"/>
            </a:pPr>
            <a:r>
              <a:rPr lang="en-DE" dirty="0"/>
              <a:t>Unfold a muon energy spectrum</a:t>
            </a:r>
          </a:p>
          <a:p>
            <a:endParaRPr lang="en-DE" dirty="0"/>
          </a:p>
          <a:p>
            <a:pPr marL="0" indent="0">
              <a:buNone/>
            </a:pPr>
            <a:r>
              <a:rPr lang="en-DE" dirty="0">
                <a:solidFill>
                  <a:schemeClr val="accent6"/>
                </a:solidFill>
              </a:rPr>
              <a:t>Idea:</a:t>
            </a:r>
          </a:p>
          <a:p>
            <a:r>
              <a:rPr lang="en-DE" dirty="0"/>
              <a:t>New CORSIKA simulations with extended history</a:t>
            </a:r>
          </a:p>
          <a:p>
            <a:r>
              <a:rPr lang="en-DE" dirty="0"/>
              <a:t>Tag muons by parent </a:t>
            </a:r>
            <a:r>
              <a:rPr lang="en-DE" dirty="0">
                <a:sym typeface="Wingdings" pitchFamily="2" charset="2"/>
              </a:rPr>
              <a:t></a:t>
            </a:r>
            <a:r>
              <a:rPr lang="en-DE" dirty="0"/>
              <a:t> prompt or conventional</a:t>
            </a:r>
          </a:p>
          <a:p>
            <a:r>
              <a:rPr lang="en-DE" dirty="0"/>
              <a:t>Scale amount of prompt particles </a:t>
            </a:r>
          </a:p>
          <a:p>
            <a:pPr lvl="1"/>
            <a:r>
              <a:rPr lang="en-DE" dirty="0"/>
              <a:t>Scaling saves time and resources instead of doing multiple simulations with different interaction models </a:t>
            </a:r>
          </a:p>
          <a:p>
            <a:pPr lvl="1"/>
            <a:r>
              <a:rPr lang="en-DE" dirty="0"/>
              <a:t>Perform forward fit of the prompt normalization</a:t>
            </a:r>
          </a:p>
          <a:p>
            <a:pPr marL="0" indent="0">
              <a:buNone/>
            </a:pPr>
            <a:endParaRPr lang="en-DE" dirty="0"/>
          </a:p>
          <a:p>
            <a:pPr marL="0" indent="0">
              <a:buNone/>
            </a:pPr>
            <a:r>
              <a:rPr lang="en-DE" dirty="0">
                <a:solidFill>
                  <a:srgbClr val="74B842"/>
                </a:solidFill>
              </a:rPr>
              <a:t>Future:</a:t>
            </a:r>
          </a:p>
          <a:p>
            <a:r>
              <a:rPr lang="en-DE" dirty="0"/>
              <a:t>Measure prompt neutrinos</a:t>
            </a:r>
          </a:p>
          <a:p>
            <a:r>
              <a:rPr lang="en-DE" dirty="0"/>
              <a:t>Combined muon and neutrino fit </a:t>
            </a:r>
            <a:r>
              <a:rPr lang="en-DE" dirty="0">
                <a:sym typeface="Wingdings" pitchFamily="2" charset="2"/>
              </a:rPr>
              <a:t> pion/kaon ratio</a:t>
            </a:r>
            <a:r>
              <a:rPr lang="en-DE" dirty="0"/>
              <a:t> </a:t>
            </a:r>
          </a:p>
          <a:p>
            <a:endParaRPr lang="en-DE" dirty="0"/>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307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51</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52</a:t>
            </a:fld>
            <a:endParaRPr lang="en-US"/>
          </a:p>
        </p:txBody>
      </p:sp>
    </p:spTree>
    <p:extLst>
      <p:ext uri="{BB962C8B-B14F-4D97-AF65-F5344CB8AC3E}">
        <p14:creationId xmlns:p14="http://schemas.microsoft.com/office/powerpoint/2010/main" val="10031534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53</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54</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55</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56</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57</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58</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59</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6</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26648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60</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61</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62</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63</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64</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65</a:t>
            </a:fld>
            <a:endParaRPr lang="en-US"/>
          </a:p>
        </p:txBody>
      </p:sp>
    </p:spTree>
    <p:extLst>
      <p:ext uri="{BB962C8B-B14F-4D97-AF65-F5344CB8AC3E}">
        <p14:creationId xmlns:p14="http://schemas.microsoft.com/office/powerpoint/2010/main" val="31479023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66</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67</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68</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69</a:t>
            </a:fld>
            <a:endParaRPr lang="en-US"/>
          </a:p>
        </p:txBody>
      </p:sp>
    </p:spTree>
    <p:extLst>
      <p:ext uri="{BB962C8B-B14F-4D97-AF65-F5344CB8AC3E}">
        <p14:creationId xmlns:p14="http://schemas.microsoft.com/office/powerpoint/2010/main" val="1809887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7</a:t>
            </a:fld>
            <a:endParaRPr lang="en-US"/>
          </a:p>
        </p:txBody>
      </p:sp>
    </p:spTree>
    <p:extLst>
      <p:ext uri="{BB962C8B-B14F-4D97-AF65-F5344CB8AC3E}">
        <p14:creationId xmlns:p14="http://schemas.microsoft.com/office/powerpoint/2010/main" val="41402472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70</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71</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72</a:t>
            </a:fld>
            <a:endParaRPr lang="en-US"/>
          </a:p>
        </p:txBody>
      </p:sp>
    </p:spTree>
    <p:extLst>
      <p:ext uri="{BB962C8B-B14F-4D97-AF65-F5344CB8AC3E}">
        <p14:creationId xmlns:p14="http://schemas.microsoft.com/office/powerpoint/2010/main" val="41837801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73</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74</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75</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16522</TotalTime>
  <Words>3057</Words>
  <Application>Microsoft Macintosh PowerPoint</Application>
  <PresentationFormat>Widescreen</PresentationFormat>
  <Paragraphs>611</Paragraphs>
  <Slides>75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Akkurat Office</vt:lpstr>
      <vt:lpstr>Akkurat-Bold</vt:lpstr>
      <vt:lpstr>Arial</vt:lpstr>
      <vt:lpstr>Calibri</vt:lpstr>
      <vt:lpstr>Calibri Light</vt:lpstr>
      <vt:lpstr>Cambria Math</vt:lpstr>
      <vt:lpstr>Wingdings</vt:lpstr>
      <vt:lpstr>Office</vt:lpstr>
      <vt:lpstr>Measuring the prompt component of the atmospheric muon flux  Pascal Gutjahr </vt:lpstr>
      <vt:lpstr>Muon puzzle and hadronic uncertainties</vt:lpstr>
      <vt:lpstr>Muon flux</vt:lpstr>
      <vt:lpstr>Prompt atmospheric muons and neutrinos</vt:lpstr>
      <vt:lpstr>Analysis goals</vt:lpstr>
      <vt:lpstr>Overview</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vt:lpstr>
      <vt:lpstr>Rates per month: scaled</vt:lpstr>
      <vt:lpstr>Unfolding</vt:lpstr>
      <vt:lpstr>Unfolding in a nutshell </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Backup</vt:lpstr>
      <vt:lpstr>unfolding of muon flux at surface – weighted to E3.7 </vt:lpstr>
      <vt:lpstr>Leading muon energy fraction</vt:lpstr>
      <vt:lpstr>Leading muon contribution</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413</cp:revision>
  <cp:lastPrinted>2024-03-17T23:23:36Z</cp:lastPrinted>
  <dcterms:created xsi:type="dcterms:W3CDTF">2023-09-19T10:10:31Z</dcterms:created>
  <dcterms:modified xsi:type="dcterms:W3CDTF">2024-09-25T18:00:12Z</dcterms:modified>
</cp:coreProperties>
</file>